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5" r:id="rId5"/>
    <p:sldId id="258" r:id="rId6"/>
    <p:sldId id="263" r:id="rId7"/>
    <p:sldId id="267" r:id="rId8"/>
    <p:sldId id="268" r:id="rId9"/>
    <p:sldId id="259" r:id="rId10"/>
    <p:sldId id="260" r:id="rId11"/>
    <p:sldId id="269" r:id="rId12"/>
    <p:sldId id="270" r:id="rId13"/>
    <p:sldId id="271" r:id="rId14"/>
    <p:sldId id="272" r:id="rId15"/>
    <p:sldId id="273" r:id="rId16"/>
    <p:sldId id="261" r:id="rId17"/>
    <p:sldId id="264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1014F-0BDA-4E35-81A7-EF0DB8F260AB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A2766-4D69-4DB9-B00A-7866BE1FE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45322-8241-4CFD-B685-CC2ACD43F8D7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4D91F4-52DB-4845-90DF-C749A7FE4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37F504-19BF-4CEC-B447-274E815C4B4E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279F8-9426-4BF5-A877-EADEDC2A2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440B8-D5FE-47A9-BAF8-0E5126408669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90F2E-C593-4A67-B303-986C9E273C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56267-1887-4156-8A12-0AB7B485745D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4E2994-2C4E-4CC6-904A-22F828DDC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80900-98CD-4DC1-AE00-4D2D8B97A367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154C7-6734-4C28-A257-D987E7081A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BDEE3-E74C-48D5-9227-ED9FA1D0F7A1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C79F4-BE1A-4EC1-B367-4C251D3061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F2507-1B54-4F42-B072-7871B44E0569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04CAA-9190-4205-A285-76561D2F95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214E0F-25B4-4CC6-A106-A62E83DAD100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9894B-D0FF-4371-9374-4CC23696DA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72CDF-4F7D-44FF-92D8-DD639FF74661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276D8-825D-4698-960B-64C52DFA5E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73A84-F10A-4837-AB91-609891D0CA49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0EBD0-3553-4B77-BA36-8D8BFE3C71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AE93691-D44E-4AF2-8DCB-C0D62DBA6251}" type="datetimeFigureOut">
              <a:rPr lang="en-US"/>
              <a:pPr>
                <a:defRPr/>
              </a:pPr>
              <a:t>11/1/2017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BCE14E-91BA-432E-B4CA-82A09EE84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edge/>
  </p:transition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975" y="436564"/>
            <a:ext cx="7772400" cy="106679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KoThari</a:t>
            </a:r>
            <a:r>
              <a:rPr lang="en-US" dirty="0" smtClean="0"/>
              <a:t> Commission-1964-66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1981200"/>
            <a:ext cx="8458200" cy="44958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600" dirty="0" smtClean="0"/>
              <a:t>Prepared by, </a:t>
            </a:r>
            <a:r>
              <a:rPr lang="en-US" sz="2600" smtClean="0"/>
              <a:t>	</a:t>
            </a:r>
            <a:r>
              <a:rPr lang="en-US" sz="2600" smtClean="0"/>
              <a:t>Dr.</a:t>
            </a:r>
            <a:r>
              <a:rPr lang="en-US" sz="2600" smtClean="0"/>
              <a:t> </a:t>
            </a:r>
            <a:r>
              <a:rPr lang="en-US" sz="2600" dirty="0" smtClean="0"/>
              <a:t>GOUTAM PATRA‘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endParaRPr lang="en-US" sz="2600" dirty="0" smtClean="0"/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The Destiny of India is being shaped in her class rooms’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* ‘To advise Govt. on the national pattern of education and on the general principles and policies for the development of education at all stages and in all aspects’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* ‘A 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system of Education has to be developed on the basic values and  the cherished traditions of the Indian nation and the needs and aspirations of a modern society’</a:t>
            </a:r>
          </a:p>
          <a:p>
            <a:pPr>
              <a:lnSpc>
                <a:spcPct val="80000"/>
              </a:lnSpc>
              <a:buFont typeface="Arial" charset="0"/>
              <a:buChar char="•"/>
            </a:pPr>
            <a:r>
              <a:rPr lang="en-US" sz="2600" dirty="0" smtClean="0"/>
              <a:t>*’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2925"/>
          </a:xfrm>
        </p:spPr>
        <p:txBody>
          <a:bodyPr/>
          <a:lstStyle/>
          <a:p>
            <a:r>
              <a:rPr lang="en-US" smtClean="0"/>
              <a:t>Provincial Training centre maintained by State Institute of Education </a:t>
            </a:r>
          </a:p>
          <a:p>
            <a:r>
              <a:rPr lang="en-US" smtClean="0"/>
              <a:t>State Board of Teacher Education</a:t>
            </a:r>
          </a:p>
          <a:p>
            <a:r>
              <a:rPr lang="en-US" smtClean="0"/>
              <a:t>Re-orentation of Subject Knowledge</a:t>
            </a:r>
          </a:p>
          <a:p>
            <a:r>
              <a:rPr lang="en-US" smtClean="0"/>
              <a:t>Special course for Head Masters</a:t>
            </a:r>
          </a:p>
          <a:p>
            <a:r>
              <a:rPr lang="en-US" smtClean="0"/>
              <a:t>Summer Institute</a:t>
            </a:r>
          </a:p>
          <a:p>
            <a:r>
              <a:rPr lang="en-US" smtClean="0"/>
              <a:t>Demonstration/Experimental  Schools</a:t>
            </a:r>
          </a:p>
          <a:p>
            <a:r>
              <a:rPr lang="en-US" smtClean="0"/>
              <a:t>EVening or Part Time course</a:t>
            </a:r>
          </a:p>
          <a:p>
            <a:r>
              <a:rPr lang="en-US" smtClean="0"/>
              <a:t>Qualification of Teacher Educators</a:t>
            </a:r>
          </a:p>
          <a:p>
            <a:r>
              <a:rPr lang="en-US" smtClean="0"/>
              <a:t>Methods of Teaching(Seminer, Workshop, Project, CORP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EDUCATIONAL STRUCTURE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r>
              <a:rPr lang="en-US" dirty="0" smtClean="0"/>
              <a:t>1 TO 3 Years Pre Schooling</a:t>
            </a:r>
          </a:p>
          <a:p>
            <a:r>
              <a:rPr lang="en-US" dirty="0" smtClean="0"/>
              <a:t>7 to 8 Years  Primary(4 or 5 Years Lower &amp; 3 or 2 Years Upper Primary )</a:t>
            </a:r>
          </a:p>
          <a:p>
            <a:r>
              <a:rPr lang="en-US" dirty="0" smtClean="0"/>
              <a:t>A Lower Secondary Stage of 3 or 2 Years</a:t>
            </a:r>
          </a:p>
          <a:p>
            <a:r>
              <a:rPr lang="en-US" dirty="0" smtClean="0"/>
              <a:t>2 Years Higher Secondary Stage for General Education-1 to 3 Years Vocational Education</a:t>
            </a:r>
          </a:p>
          <a:p>
            <a:r>
              <a:rPr lang="en-US" dirty="0" smtClean="0"/>
              <a:t>3 Years Higher Education Stage for the  first Degree, A second course  then Research degree course</a:t>
            </a:r>
          </a:p>
          <a:p>
            <a:r>
              <a:rPr lang="en-US" dirty="0" smtClean="0"/>
              <a:t>Age of admission to Class 1 not less than  Six years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15400" cy="6248400"/>
          </a:xfrm>
        </p:spPr>
        <p:txBody>
          <a:bodyPr/>
          <a:lstStyle/>
          <a:p>
            <a:r>
              <a:rPr lang="en-US" dirty="0" smtClean="0"/>
              <a:t>First Public Examination at the end of 10 Years Schooling</a:t>
            </a:r>
          </a:p>
          <a:p>
            <a:r>
              <a:rPr lang="en-US" dirty="0" smtClean="0"/>
              <a:t>Two types of Schools-High Schools Providing a 10 Years course &amp; Higher Secondary Schools for 11 Years or 12 Years</a:t>
            </a:r>
          </a:p>
          <a:p>
            <a:r>
              <a:rPr lang="en-US" dirty="0" smtClean="0"/>
              <a:t>Existing Higher Secondary Schools with integrated course of IX, X, XI will run till Class XII is added</a:t>
            </a:r>
          </a:p>
          <a:p>
            <a:r>
              <a:rPr lang="en-US" dirty="0" smtClean="0"/>
              <a:t>Pre University Course will be transferred to schools by 1985-86</a:t>
            </a:r>
          </a:p>
          <a:p>
            <a:r>
              <a:rPr lang="en-US" dirty="0" smtClean="0"/>
              <a:t>Reconstituting Boards of Secondary Education to accept the responsibility of 2Years H. S course</a:t>
            </a:r>
          </a:p>
          <a:p>
            <a:r>
              <a:rPr lang="en-US" dirty="0" err="1" smtClean="0"/>
              <a:t>Vocationalisation</a:t>
            </a:r>
            <a:r>
              <a:rPr lang="en-US" dirty="0" smtClean="0"/>
              <a:t> at the end of VII/VIII and X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Curriculum at different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791200"/>
          </a:xfrm>
        </p:spPr>
        <p:txBody>
          <a:bodyPr/>
          <a:lstStyle/>
          <a:p>
            <a:r>
              <a:rPr lang="en-US" sz="3600" dirty="0" smtClean="0"/>
              <a:t>Lower Primary Stage: </a:t>
            </a:r>
          </a:p>
          <a:p>
            <a:pPr>
              <a:buNone/>
            </a:pPr>
            <a:r>
              <a:rPr lang="en-US" sz="3600" dirty="0" smtClean="0"/>
              <a:t>. </a:t>
            </a:r>
            <a:r>
              <a:rPr lang="en-US" dirty="0" smtClean="0"/>
              <a:t>One Language(Mother Language), Math, </a:t>
            </a:r>
            <a:r>
              <a:rPr lang="en-US" dirty="0" err="1" smtClean="0"/>
              <a:t>Paribesh</a:t>
            </a:r>
            <a:r>
              <a:rPr lang="en-US" dirty="0" smtClean="0"/>
              <a:t> </a:t>
            </a:r>
            <a:r>
              <a:rPr lang="en-US" dirty="0" err="1" smtClean="0"/>
              <a:t>Parichiti</a:t>
            </a:r>
            <a:r>
              <a:rPr lang="en-US" dirty="0" smtClean="0"/>
              <a:t> (Science &amp; Sociology), Creative Works, work Experience, Social Service, Health Education</a:t>
            </a:r>
          </a:p>
          <a:p>
            <a:pPr>
              <a:buNone/>
            </a:pPr>
            <a:r>
              <a:rPr lang="en-US" dirty="0" smtClean="0"/>
              <a:t># </a:t>
            </a:r>
            <a:r>
              <a:rPr lang="en-US" sz="3600" dirty="0" smtClean="0"/>
              <a:t>Upper Prima Education </a:t>
            </a:r>
            <a:r>
              <a:rPr lang="en-US" sz="3600" dirty="0" err="1" smtClean="0"/>
              <a:t>ry</a:t>
            </a:r>
            <a:r>
              <a:rPr lang="en-US" sz="3600" dirty="0" smtClean="0"/>
              <a:t>:</a:t>
            </a:r>
          </a:p>
          <a:p>
            <a:pPr>
              <a:buNone/>
            </a:pPr>
            <a:r>
              <a:rPr lang="en-US" dirty="0" smtClean="0"/>
              <a:t>Two Languages-1.Mother Tongue or Provincial Language 2. Hindi or English, Math, Science, Sociology(</a:t>
            </a:r>
            <a:r>
              <a:rPr lang="en-US" dirty="0" err="1" smtClean="0"/>
              <a:t>Hist</a:t>
            </a:r>
            <a:r>
              <a:rPr lang="en-US" dirty="0" smtClean="0"/>
              <a:t>, Geo, </a:t>
            </a:r>
            <a:r>
              <a:rPr lang="en-US" dirty="0" err="1" smtClean="0"/>
              <a:t>Pol</a:t>
            </a:r>
            <a:r>
              <a:rPr lang="en-US" dirty="0" smtClean="0"/>
              <a:t> Sc.), Art, work Experience, Social Service, Physical Education</a:t>
            </a:r>
          </a:p>
          <a:p>
            <a:pPr>
              <a:buNone/>
            </a:pPr>
            <a:r>
              <a:rPr lang="en-US" dirty="0" smtClean="0"/>
              <a:t>Moral Education , Value Education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25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172200"/>
          </a:xfrm>
        </p:spPr>
        <p:txBody>
          <a:bodyPr/>
          <a:lstStyle/>
          <a:p>
            <a:r>
              <a:rPr lang="en-US" sz="3600" dirty="0" smtClean="0"/>
              <a:t>Lower Secondary Stage:</a:t>
            </a:r>
          </a:p>
          <a:p>
            <a:pPr>
              <a:buNone/>
            </a:pPr>
            <a:r>
              <a:rPr lang="en-US" dirty="0" smtClean="0"/>
              <a:t># Three </a:t>
            </a:r>
            <a:r>
              <a:rPr lang="en-US" dirty="0" err="1" smtClean="0"/>
              <a:t>Laguages</a:t>
            </a:r>
            <a:r>
              <a:rPr lang="en-US" dirty="0" smtClean="0"/>
              <a:t>—Mother Tongue, Hindi, English or  A Classical language as additional</a:t>
            </a:r>
          </a:p>
          <a:p>
            <a:pPr>
              <a:buNone/>
            </a:pPr>
            <a:r>
              <a:rPr lang="en-US" dirty="0" smtClean="0"/>
              <a:t>#Math, Science, History, Geography, Sociology</a:t>
            </a:r>
          </a:p>
          <a:p>
            <a:pPr>
              <a:buNone/>
            </a:pPr>
            <a:r>
              <a:rPr lang="en-US" dirty="0" smtClean="0"/>
              <a:t># Fine </a:t>
            </a:r>
            <a:r>
              <a:rPr lang="en-US" dirty="0" err="1" smtClean="0"/>
              <a:t>Arts,Work</a:t>
            </a:r>
            <a:r>
              <a:rPr lang="en-US" dirty="0" smtClean="0"/>
              <a:t> Experience, Social Service, Physical Education, Moral and Spiritual Education</a:t>
            </a:r>
          </a:p>
          <a:p>
            <a:pPr>
              <a:buNone/>
            </a:pPr>
            <a:r>
              <a:rPr lang="en-US" sz="3600" dirty="0" smtClean="0"/>
              <a:t>Higher Secondary Stage:</a:t>
            </a:r>
          </a:p>
          <a:p>
            <a:pPr marL="650875" indent="-514350">
              <a:buAutoNum type="arabicPeriod"/>
            </a:pPr>
            <a:r>
              <a:rPr lang="en-US" dirty="0" smtClean="0"/>
              <a:t>Any Two </a:t>
            </a:r>
            <a:r>
              <a:rPr lang="en-US" dirty="0" err="1" smtClean="0"/>
              <a:t>Laguages</a:t>
            </a:r>
            <a:r>
              <a:rPr lang="en-US" dirty="0" smtClean="0"/>
              <a:t>-Modern Indian </a:t>
            </a:r>
            <a:r>
              <a:rPr lang="en-US" dirty="0" err="1" smtClean="0"/>
              <a:t>Language,,Classical</a:t>
            </a:r>
            <a:r>
              <a:rPr lang="en-US" dirty="0" smtClean="0"/>
              <a:t>  Language, Foreign Language</a:t>
            </a:r>
          </a:p>
          <a:p>
            <a:pPr marL="879475" indent="-742950">
              <a:buAutoNum type="arabicPeriod"/>
            </a:pPr>
            <a:r>
              <a:rPr lang="en-US" sz="3600" dirty="0" smtClean="0"/>
              <a:t>Any Three of the following subjects</a:t>
            </a:r>
          </a:p>
          <a:p>
            <a:pPr marL="879475" indent="-742950">
              <a:buNone/>
            </a:pPr>
            <a:r>
              <a:rPr lang="en-US" dirty="0" smtClean="0"/>
              <a:t>An additional Language, </a:t>
            </a:r>
            <a:r>
              <a:rPr lang="en-US" dirty="0" err="1" smtClean="0"/>
              <a:t>Hist</a:t>
            </a:r>
            <a:r>
              <a:rPr lang="en-US" dirty="0" smtClean="0"/>
              <a:t>, Geo, </a:t>
            </a:r>
            <a:r>
              <a:rPr lang="en-US" dirty="0" err="1" smtClean="0"/>
              <a:t>Eco.Logic</a:t>
            </a:r>
            <a:r>
              <a:rPr lang="en-US" dirty="0" smtClean="0"/>
              <a:t>, Psycho, Sociology, Craft, </a:t>
            </a:r>
            <a:r>
              <a:rPr lang="en-US" dirty="0" err="1" smtClean="0"/>
              <a:t>Psc</a:t>
            </a:r>
            <a:r>
              <a:rPr lang="en-US" dirty="0" smtClean="0"/>
              <a:t>, Chemistry, Math, Zoology</a:t>
            </a:r>
            <a:r>
              <a:rPr lang="en-US" sz="3600" dirty="0" smtClean="0"/>
              <a:t> </a:t>
            </a:r>
            <a:endParaRPr lang="en-US" sz="3600" dirty="0"/>
          </a:p>
        </p:txBody>
      </p:sp>
    </p:spTree>
  </p:cSld>
  <p:clrMapOvr>
    <a:masterClrMapping/>
  </p:clrMapOvr>
  <p:transition spd="slow">
    <p:wedg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Geology</a:t>
            </a:r>
          </a:p>
          <a:p>
            <a:r>
              <a:rPr lang="en-US" dirty="0" smtClean="0"/>
              <a:t>Home Science</a:t>
            </a:r>
          </a:p>
          <a:p>
            <a:r>
              <a:rPr lang="en-US" dirty="0" smtClean="0"/>
              <a:t>Work Experience</a:t>
            </a:r>
          </a:p>
          <a:p>
            <a:r>
              <a:rPr lang="en-US" dirty="0" smtClean="0"/>
              <a:t>Physical Education</a:t>
            </a:r>
          </a:p>
          <a:p>
            <a:r>
              <a:rPr lang="en-US" dirty="0" smtClean="0"/>
              <a:t>Art  or Crafty</a:t>
            </a:r>
          </a:p>
          <a:p>
            <a:r>
              <a:rPr lang="en-US" dirty="0" smtClean="0"/>
              <a:t>Education for Moral and Spiritual Values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Female Education</a:t>
            </a:r>
            <a:endParaRPr lang="en-US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125"/>
          </a:xfrm>
        </p:spPr>
        <p:txBody>
          <a:bodyPr/>
          <a:lstStyle/>
          <a:p>
            <a:r>
              <a:rPr lang="en-US" smtClean="0"/>
              <a:t>“In the struggle for freedom, Indian Women faught side by side with men. This equal partnership will have to continue in the fight against hunger, poverty, Ignorance &amp; ill Health”</a:t>
            </a:r>
          </a:p>
          <a:p>
            <a:r>
              <a:rPr lang="en-US" smtClean="0"/>
              <a:t>Proper planning</a:t>
            </a:r>
          </a:p>
          <a:p>
            <a:r>
              <a:rPr lang="en-US" smtClean="0"/>
              <a:t>Economic Aid (scholarship)</a:t>
            </a:r>
          </a:p>
          <a:p>
            <a:r>
              <a:rPr lang="en-US" smtClean="0"/>
              <a:t>Vocation oriented Curriculum (Business Administration ,management )</a:t>
            </a:r>
          </a:p>
          <a:p>
            <a:r>
              <a:rPr lang="en-US" smtClean="0"/>
              <a:t> Female College &amp; Research centers at  Universities</a:t>
            </a:r>
          </a:p>
          <a:p>
            <a:r>
              <a:rPr lang="en-US" smtClean="0"/>
              <a:t>Part time &amp; Full time Employment</a:t>
            </a:r>
          </a:p>
          <a:p>
            <a:endParaRPr lang="en-US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Education for weaker 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372600" cy="5562600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Female education ( National committee on Education)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SC/STs Scholar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exceptional Children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 SC/STs---- Scholarship, </a:t>
            </a:r>
            <a:r>
              <a:rPr lang="en-US" dirty="0" err="1" smtClean="0"/>
              <a:t>Ashramic</a:t>
            </a:r>
            <a:r>
              <a:rPr lang="en-US" dirty="0" smtClean="0"/>
              <a:t> Schools, Semi-Nomadic &amp; Nomadic Education, Vocational &amp; Technical </a:t>
            </a:r>
            <a:r>
              <a:rPr lang="en-US" dirty="0" err="1" smtClean="0"/>
              <a:t>Edn</a:t>
            </a:r>
            <a:r>
              <a:rPr lang="en-US" dirty="0" smtClean="0"/>
              <a:t>, </a:t>
            </a:r>
            <a:r>
              <a:rPr lang="en-US" dirty="0" err="1" smtClean="0"/>
              <a:t>Organisation</a:t>
            </a:r>
            <a:r>
              <a:rPr lang="en-US" dirty="0" smtClean="0"/>
              <a:t>/ cadre in ST belt region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 </a:t>
            </a:r>
            <a:r>
              <a:rPr lang="en-US" dirty="0" err="1" smtClean="0"/>
              <a:t>Appoinmtent</a:t>
            </a:r>
            <a:r>
              <a:rPr lang="en-US" dirty="0" smtClean="0"/>
              <a:t>, </a:t>
            </a:r>
            <a:r>
              <a:rPr lang="en-US" dirty="0" err="1" smtClean="0"/>
              <a:t>Langage</a:t>
            </a: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en-US" dirty="0" smtClean="0"/>
              <a:t>Handicapped: 10% learners to be given scope of </a:t>
            </a:r>
            <a:r>
              <a:rPr lang="en-US" dirty="0" err="1" smtClean="0"/>
              <a:t>Edn.,At</a:t>
            </a:r>
            <a:r>
              <a:rPr lang="en-US" dirty="0" smtClean="0"/>
              <a:t> least one School in each </a:t>
            </a:r>
            <a:r>
              <a:rPr lang="en-US" dirty="0" err="1" smtClean="0"/>
              <a:t>Dist.,Cordination</a:t>
            </a:r>
            <a:r>
              <a:rPr lang="en-US" dirty="0" smtClean="0"/>
              <a:t> among </a:t>
            </a:r>
            <a:r>
              <a:rPr lang="en-US" dirty="0" err="1" smtClean="0"/>
              <a:t>Edn</a:t>
            </a:r>
            <a:r>
              <a:rPr lang="en-US" dirty="0" smtClean="0"/>
              <a:t>, Directorate– Social welfare Board-NGOs, Ministry of Health, Cell at NCERT for Proper Guidance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1925"/>
          </a:xfrm>
        </p:spPr>
        <p:txBody>
          <a:bodyPr/>
          <a:lstStyle/>
          <a:p>
            <a:r>
              <a:rPr lang="en-US" dirty="0" smtClean="0"/>
              <a:t>Two stets Curricula-General and Specialized</a:t>
            </a:r>
          </a:p>
          <a:p>
            <a:r>
              <a:rPr lang="en-US" dirty="0" smtClean="0"/>
              <a:t>Moral and Religious Education</a:t>
            </a:r>
          </a:p>
          <a:p>
            <a:r>
              <a:rPr lang="en-US" dirty="0" smtClean="0"/>
              <a:t>Science education and Modernization</a:t>
            </a:r>
          </a:p>
          <a:p>
            <a:r>
              <a:rPr lang="en-US" dirty="0" smtClean="0"/>
              <a:t>Education for Values</a:t>
            </a:r>
          </a:p>
          <a:p>
            <a:r>
              <a:rPr lang="en-US" dirty="0" smtClean="0"/>
              <a:t>Education for Democratic Values</a:t>
            </a:r>
          </a:p>
          <a:p>
            <a:r>
              <a:rPr lang="en-US" dirty="0" smtClean="0"/>
              <a:t>Education for Cultural Renaissance</a:t>
            </a:r>
          </a:p>
          <a:p>
            <a:r>
              <a:rPr lang="en-US" dirty="0" smtClean="0"/>
              <a:t>Education for Social and National Integration</a:t>
            </a:r>
          </a:p>
          <a:p>
            <a:r>
              <a:rPr lang="en-US" dirty="0" smtClean="0"/>
              <a:t>Education for higher Productivity</a:t>
            </a:r>
          </a:p>
          <a:p>
            <a:r>
              <a:rPr lang="en-US" dirty="0" smtClean="0"/>
              <a:t>Education for Effective citizenship</a:t>
            </a:r>
          </a:p>
          <a:p>
            <a:r>
              <a:rPr lang="en-US" dirty="0" smtClean="0"/>
              <a:t>Education for effective Evaluation as </a:t>
            </a:r>
            <a:r>
              <a:rPr lang="en-US" smtClean="0"/>
              <a:t>per Objectives</a:t>
            </a:r>
            <a:endParaRPr lang="en-US" dirty="0"/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VIEWS OF THE COMMISSION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r>
              <a:rPr lang="en-US" dirty="0" smtClean="0"/>
              <a:t>‘Indian education needs a drastic reconstruction , almost a revolution’</a:t>
            </a:r>
          </a:p>
          <a:p>
            <a:r>
              <a:rPr lang="en-US" dirty="0" smtClean="0"/>
              <a:t>‘Acceleration the process of Modernization’</a:t>
            </a:r>
          </a:p>
          <a:p>
            <a:r>
              <a:rPr lang="en-US" dirty="0" smtClean="0"/>
              <a:t>‘The entire educational system has to be revolutionized to create a new social order based on freedom, equality and justice’</a:t>
            </a:r>
          </a:p>
          <a:p>
            <a:r>
              <a:rPr lang="en-US" dirty="0" smtClean="0"/>
              <a:t>‘</a:t>
            </a:r>
            <a:r>
              <a:rPr lang="en-US" dirty="0" err="1" smtClean="0"/>
              <a:t>Vocationalization</a:t>
            </a:r>
            <a:r>
              <a:rPr lang="en-US" dirty="0" smtClean="0"/>
              <a:t> of Education ‘All general education  should  contain some technical education of a pre –vocational nature’</a:t>
            </a:r>
          </a:p>
          <a:p>
            <a:r>
              <a:rPr lang="en-US" dirty="0" smtClean="0"/>
              <a:t>‘ First rate Teacher Training  Institutions can play a crucial role in the development of education’</a:t>
            </a:r>
          </a:p>
          <a:p>
            <a:endParaRPr lang="en-US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Aims of Education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65725"/>
          </a:xfrm>
        </p:spPr>
        <p:txBody>
          <a:bodyPr/>
          <a:lstStyle/>
          <a:p>
            <a:r>
              <a:rPr lang="en-US" dirty="0" smtClean="0"/>
              <a:t>Education for increasing Productivity( Science- a basic component of education-SUPW, </a:t>
            </a:r>
            <a:r>
              <a:rPr lang="en-US" dirty="0" err="1" smtClean="0"/>
              <a:t>Vocationalization</a:t>
            </a:r>
            <a:r>
              <a:rPr lang="en-US" dirty="0" smtClean="0"/>
              <a:t>, Research)</a:t>
            </a:r>
          </a:p>
          <a:p>
            <a:r>
              <a:rPr lang="en-US" dirty="0" smtClean="0"/>
              <a:t>Accelerating the process of Modernization(New Teaching methods, values, skills, Science)</a:t>
            </a:r>
          </a:p>
          <a:p>
            <a:r>
              <a:rPr lang="en-US" dirty="0" smtClean="0"/>
              <a:t>Promoting Social and National Integration</a:t>
            </a:r>
          </a:p>
          <a:p>
            <a:r>
              <a:rPr lang="en-US" dirty="0" smtClean="0"/>
              <a:t>Inculcation of Moral ,Social &amp; Spiritual Values</a:t>
            </a:r>
          </a:p>
          <a:p>
            <a:r>
              <a:rPr lang="en-US" dirty="0" smtClean="0"/>
              <a:t>Improvement of Scientific and technological </a:t>
            </a:r>
            <a:r>
              <a:rPr lang="en-US" dirty="0" err="1" smtClean="0"/>
              <a:t>Edn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THRUST AREAS for 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18125"/>
          </a:xfrm>
        </p:spPr>
        <p:txBody>
          <a:bodyPr/>
          <a:lstStyle/>
          <a:p>
            <a:r>
              <a:rPr lang="en-US" dirty="0" smtClean="0"/>
              <a:t>School Education</a:t>
            </a:r>
          </a:p>
          <a:p>
            <a:r>
              <a:rPr lang="en-US" dirty="0" smtClean="0"/>
              <a:t>Higher Education</a:t>
            </a:r>
          </a:p>
          <a:p>
            <a:r>
              <a:rPr lang="en-US" dirty="0" smtClean="0"/>
              <a:t>Technical Education</a:t>
            </a:r>
          </a:p>
          <a:p>
            <a:r>
              <a:rPr lang="en-US" dirty="0" smtClean="0"/>
              <a:t>Agricultural Education</a:t>
            </a:r>
          </a:p>
          <a:p>
            <a:r>
              <a:rPr lang="en-US" dirty="0" smtClean="0"/>
              <a:t>Adult education</a:t>
            </a:r>
          </a:p>
          <a:p>
            <a:r>
              <a:rPr lang="en-US" dirty="0" smtClean="0"/>
              <a:t>Science Education and Research</a:t>
            </a:r>
          </a:p>
          <a:p>
            <a:r>
              <a:rPr lang="en-US" dirty="0" smtClean="0"/>
              <a:t>Teacher Training and Teacher status</a:t>
            </a:r>
          </a:p>
          <a:p>
            <a:r>
              <a:rPr lang="en-US" dirty="0" smtClean="0"/>
              <a:t> students welfare</a:t>
            </a:r>
          </a:p>
          <a:p>
            <a:r>
              <a:rPr lang="en-US" dirty="0" smtClean="0"/>
              <a:t>Educational administration</a:t>
            </a:r>
          </a:p>
          <a:p>
            <a:r>
              <a:rPr lang="en-US" dirty="0" smtClean="0"/>
              <a:t>Educational Finance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Thrust Areas for </a:t>
            </a:r>
            <a:r>
              <a:rPr lang="en-US" dirty="0" err="1" smtClean="0"/>
              <a:t>Recoomendation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89525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endParaRPr lang="en-US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weaker sections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women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Productivity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 </a:t>
            </a:r>
            <a:r>
              <a:rPr lang="en-US" dirty="0" smtClean="0"/>
              <a:t>Education &amp; Modernization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Education for Exceptional children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Common School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School complex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Wastage &amp; stagnation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/>
              <a:t> </a:t>
            </a:r>
            <a:r>
              <a:rPr lang="en-US" dirty="0" smtClean="0"/>
              <a:t>Evaluation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Education&amp; Modernization </a:t>
            </a:r>
            <a:endParaRPr lang="en-US" dirty="0"/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‘ Modernization does not mean –a refusal to recognize the importance of or to inculcate necessary moral and spiritual value&amp; self-discipline’</a:t>
            </a:r>
          </a:p>
          <a:p>
            <a:r>
              <a:rPr lang="en-US" smtClean="0"/>
              <a:t>‘ One of the main tasks of education in modern society is to keep pace with the advance in knowledge’</a:t>
            </a:r>
          </a:p>
          <a:p>
            <a:r>
              <a:rPr lang="en-US" smtClean="0"/>
              <a:t>‘ The most distinctive feature of a modern society, in contrast with a traditional one, is its adoption of a science based technology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School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/>
          <a:lstStyle/>
          <a:p>
            <a:r>
              <a:rPr lang="en-US" sz="3600" dirty="0" smtClean="0"/>
              <a:t>Pre- Primary Education</a:t>
            </a:r>
            <a:r>
              <a:rPr lang="en-US" dirty="0" smtClean="0"/>
              <a:t>—1. State Institute of Education</a:t>
            </a:r>
          </a:p>
          <a:p>
            <a:r>
              <a:rPr lang="en-US" dirty="0" smtClean="0"/>
              <a:t>Organization, Supervision at District Level</a:t>
            </a:r>
          </a:p>
          <a:p>
            <a:r>
              <a:rPr lang="en-US" dirty="0" smtClean="0"/>
              <a:t>Arrangement of Grant-in Aid</a:t>
            </a:r>
          </a:p>
          <a:p>
            <a:r>
              <a:rPr lang="en-US" dirty="0" smtClean="0"/>
              <a:t>Establishment of Play Way centre</a:t>
            </a:r>
          </a:p>
          <a:p>
            <a:r>
              <a:rPr lang="en-US" sz="3600" dirty="0" smtClean="0"/>
              <a:t>Primary Education-</a:t>
            </a:r>
          </a:p>
          <a:p>
            <a:r>
              <a:rPr lang="en-US" dirty="0" smtClean="0"/>
              <a:t>Free Compulsory Education</a:t>
            </a:r>
          </a:p>
          <a:p>
            <a:r>
              <a:rPr lang="en-US" dirty="0" smtClean="0"/>
              <a:t>Initiatives to control Wastage &amp; Stagnation</a:t>
            </a:r>
          </a:p>
          <a:p>
            <a:r>
              <a:rPr lang="en-US" dirty="0" smtClean="0"/>
              <a:t>1 To 3 miles Distanced School</a:t>
            </a:r>
          </a:p>
          <a:p>
            <a:r>
              <a:rPr lang="en-US" dirty="0" smtClean="0"/>
              <a:t>Upgraded Teaching Unit</a:t>
            </a:r>
          </a:p>
          <a:p>
            <a:r>
              <a:rPr lang="en-US" dirty="0" smtClean="0"/>
              <a:t>Play way Teaching Technique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37125"/>
          </a:xfrm>
        </p:spPr>
        <p:txBody>
          <a:bodyPr/>
          <a:lstStyle/>
          <a:p>
            <a:r>
              <a:rPr lang="en-US" dirty="0" smtClean="0"/>
              <a:t>Literacy Class</a:t>
            </a:r>
          </a:p>
          <a:p>
            <a:r>
              <a:rPr lang="en-US" dirty="0" smtClean="0"/>
              <a:t>Education for Girls</a:t>
            </a:r>
          </a:p>
          <a:p>
            <a:r>
              <a:rPr lang="en-US" sz="3600" dirty="0" smtClean="0"/>
              <a:t>Secondary Education-</a:t>
            </a:r>
          </a:p>
          <a:p>
            <a:r>
              <a:rPr lang="en-US" dirty="0" smtClean="0"/>
              <a:t>Qualitative Improvement</a:t>
            </a:r>
          </a:p>
          <a:p>
            <a:r>
              <a:rPr lang="en-US" dirty="0" smtClean="0"/>
              <a:t>Curriculum Development</a:t>
            </a:r>
          </a:p>
          <a:p>
            <a:r>
              <a:rPr lang="en-US" dirty="0" smtClean="0"/>
              <a:t>Girls Schools</a:t>
            </a:r>
          </a:p>
          <a:p>
            <a:r>
              <a:rPr lang="en-US" dirty="0" smtClean="0"/>
              <a:t>Arrangement of Hostels</a:t>
            </a:r>
          </a:p>
          <a:p>
            <a:r>
              <a:rPr lang="en-US" dirty="0" smtClean="0"/>
              <a:t>Scholarships</a:t>
            </a:r>
          </a:p>
          <a:p>
            <a:r>
              <a:rPr lang="en-US" dirty="0" smtClean="0"/>
              <a:t>Part Time Vocational Education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Teacher Education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r>
              <a:rPr lang="en-US" smtClean="0"/>
              <a:t>Quality of Teachers training</a:t>
            </a:r>
          </a:p>
          <a:p>
            <a:r>
              <a:rPr lang="en-US" smtClean="0"/>
              <a:t>Constant Connection with Different Schools</a:t>
            </a:r>
          </a:p>
          <a:p>
            <a:r>
              <a:rPr lang="en-US" smtClean="0"/>
              <a:t>Pre-service  &amp; In-service Training</a:t>
            </a:r>
          </a:p>
          <a:p>
            <a:r>
              <a:rPr lang="en-US" smtClean="0"/>
              <a:t>Continuing Professional education</a:t>
            </a:r>
          </a:p>
          <a:p>
            <a:r>
              <a:rPr lang="en-US" smtClean="0"/>
              <a:t>Reorientation of Teaching Programme</a:t>
            </a:r>
          </a:p>
          <a:p>
            <a:r>
              <a:rPr lang="en-US" smtClean="0"/>
              <a:t>Two years duration</a:t>
            </a:r>
          </a:p>
          <a:p>
            <a:r>
              <a:rPr lang="en-US" smtClean="0"/>
              <a:t>Continuous evaluation</a:t>
            </a:r>
          </a:p>
          <a:p>
            <a:r>
              <a:rPr lang="en-US" smtClean="0"/>
              <a:t>8 weeks Practice teaching Programme</a:t>
            </a:r>
          </a:p>
          <a:p>
            <a:r>
              <a:rPr lang="en-US" smtClean="0"/>
              <a:t> Integration of General and  Practical based Curricula</a:t>
            </a:r>
          </a:p>
          <a:p>
            <a:r>
              <a:rPr lang="en-US" smtClean="0"/>
              <a:t>Hostel facilities</a:t>
            </a:r>
          </a:p>
          <a:p>
            <a:r>
              <a:rPr lang="en-US" smtClean="0"/>
              <a:t>Infrastructure  Facilities</a:t>
            </a:r>
          </a:p>
          <a:p>
            <a:endParaRPr lang="en-US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619</TotalTime>
  <Words>976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Apex</vt:lpstr>
      <vt:lpstr>KoThari Commission-1964-66</vt:lpstr>
      <vt:lpstr>VIEWS OF THE COMMISSION</vt:lpstr>
      <vt:lpstr>Aims of Education </vt:lpstr>
      <vt:lpstr>THRUST AREAS for Recommendation</vt:lpstr>
      <vt:lpstr>Thrust Areas for Recoomendation</vt:lpstr>
      <vt:lpstr>Education&amp; Modernization </vt:lpstr>
      <vt:lpstr>School Education</vt:lpstr>
      <vt:lpstr>Slide 8</vt:lpstr>
      <vt:lpstr>Teacher Education</vt:lpstr>
      <vt:lpstr>Slide 10</vt:lpstr>
      <vt:lpstr>EDUCATIONAL STRUCTURE </vt:lpstr>
      <vt:lpstr>Slide 12</vt:lpstr>
      <vt:lpstr>Curriculum at different stage</vt:lpstr>
      <vt:lpstr>Slide 14</vt:lpstr>
      <vt:lpstr>Slide 15</vt:lpstr>
      <vt:lpstr>Female Education</vt:lpstr>
      <vt:lpstr>Education for weaker Sections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KoThari Commission-1964-66</dc:title>
  <dc:creator>GOUTAM</dc:creator>
  <cp:lastModifiedBy>USER</cp:lastModifiedBy>
  <cp:revision>67</cp:revision>
  <dcterms:created xsi:type="dcterms:W3CDTF">2013-10-02T02:03:56Z</dcterms:created>
  <dcterms:modified xsi:type="dcterms:W3CDTF">2017-11-01T15:01:26Z</dcterms:modified>
</cp:coreProperties>
</file>